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1" r:id="rId2"/>
    <p:sldId id="2563" r:id="rId3"/>
    <p:sldId id="2564" r:id="rId4"/>
    <p:sldId id="2565" r:id="rId5"/>
    <p:sldId id="2568" r:id="rId6"/>
    <p:sldId id="2569" r:id="rId7"/>
    <p:sldId id="2570" r:id="rId8"/>
    <p:sldId id="2571" r:id="rId9"/>
    <p:sldId id="2572" r:id="rId10"/>
    <p:sldId id="2574" r:id="rId11"/>
    <p:sldId id="2575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evator Pitch Presentation for Three Innovative Game Concepts" id="{D2D37A4B-EA80-474B-A54E-11B2963AC332}">
          <p14:sldIdLst>
            <p14:sldId id="2561"/>
          </p14:sldIdLst>
        </p14:section>
        <p14:section name="Game Concept 1: 'Mass of Slime'" id="{0B626221-5394-48E7-BDE6-9B6C68E1C402}">
          <p14:sldIdLst>
            <p14:sldId id="2563"/>
            <p14:sldId id="2564"/>
            <p14:sldId id="2565"/>
          </p14:sldIdLst>
        </p14:section>
        <p14:section name="Game Concept 2: 'Tokyo Park'" id="{079FE9B4-C482-45D3-9263-9391FB8519C9}">
          <p14:sldIdLst>
            <p14:sldId id="2568"/>
            <p14:sldId id="2569"/>
            <p14:sldId id="2570"/>
          </p14:sldIdLst>
        </p14:section>
        <p14:section name="Game Concept 3: 'meandering siege'" id="{38D2F981-9AA0-44CB-BBF2-A7889B3A34A3}">
          <p14:sldIdLst>
            <p14:sldId id="2571"/>
            <p14:sldId id="2572"/>
            <p14:sldId id="2574"/>
          </p14:sldIdLst>
        </p14:section>
        <p14:section name="Conclusion" id="{A5948666-5E90-4438-8CE8-4D8FB4334512}">
          <p14:sldIdLst>
            <p14:sldId id="25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063B47-B4DC-4D97-9B5B-444272294AD5}" v="386" dt="2025-10-04T03:17:06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7T00:00:34.6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6 1700 0 0,'0'-5'16085'0'0,"0"10"-20422"0"0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0:00:51.2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0 495 26900,'1053'-486'0,"-1311"478"0,516 16 0,-419 193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0:00:53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31213,'966'567'0,"-1106"-783"0,280 432 0,-397-233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23:56:13.6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354 178 24506,'0'6'0,"-1"1"0,1 0 0,-1 0 0,0 0 0,-1 0 0,0 0 0,0-1 0,0 1 0,0-1 0,-1 1 0,0-1 0,-1 0 0,1 0 0,-1 0 0,0 0 0,0-1 0,0 1 0,-1-1 0,0 0 0,0 0 0,0-1 0,0 1 0,-1-1 0,0 0 0,0 0 0,0-1 0,0 1 0,0-1 0,0-1 0,-1 1 0,1-1 0,-1 0 0,0 0 0,1 0 0,-1-1 0,0 0 0,0-1 0,0 1 0,0-1 0,0 0 0,0-1 0,0 1 0,0-1 0,0 0 0,1-1 0,-1 0 0,0 0 0,1 0 0,-1-1 0,1 1 0,0-1 0,0-1 0,0 1 0,0-1 0,0 0 0,0 0 0,1-1 0,0 1 0,0-1 0,0 0 0,0 0 0,1-1 0,0 1 0,0-1 0,0 0 0,1 0 0,-1 0 0,1 0 0,0-1 0,1 1 0,0-1 0,0 1 0,0-1 0,0 0 0,1 0 0,0 0 0,1 0 0,-1 0 0,1 1 0,0-1 0,1 0 0,-1 0 0,1 0 0,0 0 0,1 0 0,0 0 0,0 1 0,0-1 0,0 1 0,1-1 0,0 1 0,1 0 0,-1 0 0,1 0 0,0 0 0,0 1 0,0-1 0,1 1 0,0 0 0,0 0 0,0 1 0,0-1 0,1 1 0,0 0 0,0 0 0,0 1 0,0-1 0,0 1 0,0 1 0,1-1 0,-1 1 0,1 0 0,0 0 0,-1 0 0,1 1 0,0 0 0,0 1 0,0-1 0,0 1 0,0 0 0,0 1 0,0-1 0,0 1 0,0 0 0,-1 1 0,1 0 0,0 0 0,-1 0 0,1 1 0,-1-1 0,0 1 0,0 1 0,0-1 0,0 1 0,0 0 0,0 0 0,-1 1 0,0-1 0,0 1 0,0 0 0,0 0 0,-1 1 0,0-1 0,0 1 0,0 0 0,-1 0 0,1 0 0,-1 0 0,0 1 0,-1-1 0,0 1 0,0-1 0,0 1 0,0 0 0,-1 0 0,0 0 0,-1 0 0,1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23:56:47.0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451 226 26074,'0'8'0,"-1"1"0,0 0 0,0 0 0,0-1 0,-1 1 0,0 0 0,-1-1 0,0 1 0,0-1 0,-1 0 0,0 0 0,0 0 0,0-1 0,-1 1 0,0-1 0,0 0 0,-1 0 0,0 0 0,0-1 0,0 0 0,-1 0 0,0 0 0,0-1 0,0 0 0,-1 0 0,1-1 0,-1 0 0,0 0 0,0 0 0,0-1 0,-1 0 0,1 0 0,-1-1 0,0 0 0,1-1 0,-1 0 0,0 0 0,0 0 0,1-1 0,-1 0 0,0-1 0,0 0 0,0 0 0,1 0 0,-1-1 0,0 0 0,1-1 0,-1 0 0,1 0 0,0-1 0,0 0 0,0 0 0,1 0 0,-1-1 0,1 0 0,0 0 0,0-1 0,0 0 0,1 0 0,0 0 0,0-1 0,0 0 0,1 0 0,0 0 0,0-1 0,1 1 0,0-1 0,0 0 0,0 0 0,1 0 0,0-1 0,0 1 0,1-1 0,0 0 0,1 1 0,0-1 0,0 0 0,0 0 0,1 1 0,0-1 0,1 0 0,0 0 0,0 0 0,0 1 0,1-1 0,0 0 0,1 1 0,0-1 0,0 1 0,1 0 0,0 0 0,0 0 0,0 1 0,1-1 0,0 1 0,0 0 0,1 0 0,0 0 0,0 1 0,0 0 0,1 0 0,0 0 0,0 1 0,0 0 0,1 0 0,-1 1 0,1 0 0,0 0 0,0 0 0,0 1 0,1 0 0,-1 0 0,1 1 0,0 0 0,-1 1 0,1 0 0,0 0 0,0 0 0,0 1 0,-1 0 0,1 1 0,0 0 0,0 0 0,-1 0 0,1 1 0,0 0 0,-1 1 0,1 0 0,-1 0 0,0 1 0,0 0 0,0 0 0,-1 0 0,1 1 0,-1 0 0,0 0 0,0 1 0,0 0 0,-1 0 0,0 0 0,0 1 0,0 0 0,-1 0 0,0 0 0,0 1 0,-1-1 0,0 1 0,0 0 0,0 0 0,-1 0 0,0 1 0,0-1 0,-1 1 0,0 0 0,-1-1 0,0 1 0,0 0 0,0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23:56:49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408 204 22334,'0'8'0,"-1"0"0,1 0 0,-2 0 0,1 0 0,-1 0 0,0-1 0,0 1 0,-1 0 0,0-1 0,0 0 0,0 1 0,-1-1 0,0 0 0,0-1 0,-1 1 0,0-1 0,0 0 0,0 0 0,-1 0 0,0 0 0,0-1 0,0 0 0,0 0 0,-1 0 0,1-1 0,-1 0 0,0 0 0,-1-1 0,1 0 0,0 0 0,-1 0 0,0-1 0,1 0 0,-1 0 0,0-1 0,0 1 0,0-2 0,0 1 0,0-1 0,0 0 0,0-1 0,0 1 0,0-2 0,0 1 0,0-1 0,1 0 0,-1 0 0,0-1 0,1 0 0,0 0 0,-1 0 0,1-1 0,0 0 0,1 0 0,-1-1 0,1 0 0,0 0 0,0 0 0,0-1 0,0 0 0,1 0 0,0 0 0,0 0 0,0-1 0,1 1 0,0-1 0,0 0 0,1-1 0,0 1 0,0 0 0,0-1 0,1 0 0,0 1 0,0-1 0,1 0 0,-1 0 0,2 0 0,-1 0 0,1 0 0,0 0 0,1 0 0,-1 0 0,2 0 0,-1 0 0,1 0 0,0 1 0,0-1 0,1 0 0,0 1 0,0 0 0,0-1 0,1 1 0,0 0 0,0 1 0,1-1 0,0 1 0,0 0 0,0 0 0,1 0 0,0 0 0,0 1 0,0 0 0,0 0 0,1 0 0,-1 1 0,1 0 0,0 0 0,1 1 0,-1 0 0,0 0 0,1 0 0,0 1 0,-1 0 0,1 0 0,0 1 0,0-1 0,0 2 0,0-1 0,0 1 0,0 0 0,0 1 0,0-1 0,0 2 0,0-1 0,0 1 0,-1 0 0,1 0 0,0 1 0,-1 0 0,0 0 0,1 0 0,-1 1 0,0 0 0,-1 0 0,1 1 0,-1 0 0,0 0 0,0 0 0,0 1 0,0 0 0,-1 0 0,0 0 0,0 0 0,0 1 0,-1-1 0,0 1 0,0 0 0,-1 1 0,0-1 0,0 0 0,0 1 0,-1 0 0,0-1 0,0 1 0,-1 0 0,1 0 0,-2 0 0,1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23:56:51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406 203 24627,'0'8'0,"-1"0"0,1 0 0,-1 0 0,-1 0 0,0-1 0,0 1 0,0 0 0,-1-1 0,1 1 0,-2-1 0,1 0 0,-1 0 0,0 0 0,0 0 0,-1-1 0,0 1 0,0-1 0,0 0 0,0 0 0,-1-1 0,0 0 0,0 0 0,-1 0 0,1 0 0,-1-1 0,0 0 0,0 0 0,0-1 0,0 1 0,-1-2 0,1 1 0,-1-1 0,0 0 0,1 0 0,-1 0 0,0-1 0,0-1 0,0 1 0,0-1 0,0 0 0,0-1 0,0 1 0,0-1 0,0-1 0,1 0 0,-1 0 0,0 0 0,1-1 0,-1 1 0,1-2 0,0 1 0,0-1 0,0 0 0,0 0 0,1-1 0,-1 0 0,1 0 0,0 0 0,0 0 0,1-1 0,0 0 0,0 0 0,0-1 0,0 1 0,1-1 0,0 0 0,0 0 0,1 0 0,-1 0 0,2-1 0,-1 1 0,1-1 0,0 0 0,0 1 0,0-1 0,1 0 0,1 0 0,-1 0 0,1 0 0,0 0 0,1 0 0,-1 0 0,1 0 0,1 0 0,0 1 0,0-1 0,0 0 0,1 1 0,-1-1 0,2 1 0,-1 0 0,1 0 0,0 0 0,0 0 0,1 1 0,0-1 0,0 1 0,0 0 0,0 0 0,1 1 0,0 0 0,0 0 0,1 0 0,-1 0 0,1 1 0,0 0 0,0 0 0,0 1 0,0-1 0,1 2 0,-1-1 0,1 1 0,0 0 0,-1 0 0,1 0 0,0 1 0,0 1 0,0-1 0,0 1 0,0 0 0,0 1 0,0-1 0,0 1 0,0 1 0,-1 0 0,1 0 0,0 0 0,-1 1 0,1-1 0,-1 2 0,0-1 0,0 1 0,0 0 0,0 0 0,-1 1 0,1 0 0,-1 0 0,0 0 0,0 0 0,-1 1 0,0 0 0,0 0 0,0 1 0,0-1 0,-1 1 0,0 0 0,0 0 0,-1 0 0,1 0 0,-2 1 0,1-1 0,-1 1 0,0 0 0,0-1 0,0 1 0,-1 0 0,-1 0 0,1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4BD8-C732-40E9-963A-84EA7877522B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D112E-DE75-480E-B463-EFA2F498F44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950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
---
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</a:t>
            </a:r>
            <a:r>
              <a:rPr lang="nl-NL" dirty="0" err="1"/>
              <a:t>introduces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innovative</a:t>
            </a:r>
            <a:r>
              <a:rPr lang="nl-NL" dirty="0"/>
              <a:t> game </a:t>
            </a:r>
            <a:r>
              <a:rPr lang="nl-NL" dirty="0" err="1"/>
              <a:t>concepts</a:t>
            </a:r>
            <a:r>
              <a:rPr lang="nl-NL" dirty="0"/>
              <a:t>, </a:t>
            </a:r>
            <a:r>
              <a:rPr lang="nl-NL" dirty="0" err="1"/>
              <a:t>showcasing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unique</a:t>
            </a:r>
            <a:r>
              <a:rPr lang="nl-NL" dirty="0"/>
              <a:t> gameplay, target </a:t>
            </a:r>
            <a:r>
              <a:rPr lang="nl-NL" dirty="0" err="1"/>
              <a:t>audiences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market </a:t>
            </a:r>
            <a:r>
              <a:rPr lang="nl-NL" dirty="0" err="1"/>
              <a:t>potential</a:t>
            </a:r>
            <a:r>
              <a:rPr lang="nl-NL" dirty="0"/>
              <a:t>.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explore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concept’s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features, </a:t>
            </a:r>
            <a:r>
              <a:rPr lang="nl-NL" dirty="0" err="1"/>
              <a:t>monetization</a:t>
            </a:r>
            <a:r>
              <a:rPr lang="nl-NL" dirty="0"/>
              <a:t> </a:t>
            </a:r>
            <a:r>
              <a:rPr lang="nl-NL" dirty="0" err="1"/>
              <a:t>strategies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opportunities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expansion</a:t>
            </a:r>
            <a:r>
              <a:rPr lang="nl-NL" dirty="0"/>
              <a:t>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304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565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5323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6261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437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93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291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29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990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2924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CCA6-E359-443D-9144-FF734650FE0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887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4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28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49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97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9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11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64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53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27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51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59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14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39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18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31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7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18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54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77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40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47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320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612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91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96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66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3716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307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4235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5320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853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14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1004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5342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876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3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73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801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0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54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94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03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39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4023-E3FB-822D-AD08-5F3F58007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3430" y="2118423"/>
            <a:ext cx="7685140" cy="262115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>
                <a:latin typeface="Amasis MT Pro Black" panose="02040A04050005020304" pitchFamily="18" charset="0"/>
              </a:rPr>
              <a:t>GAME CONCEPTS PITCH</a:t>
            </a:r>
            <a:endParaRPr lang="nl-NL" sz="6000" dirty="0"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B68C6-7D9F-D309-9969-F9C8FB63E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/>
          <a:p>
            <a:r>
              <a:rPr lang="nl-NL"/>
              <a:t>Introducing unique gameplay ideas and market opportunities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DE49D-C888-51B8-6DFD-916AA35B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3DE53-273A-7023-388D-47F7EB54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A305C-2822-7A8B-98A5-92EF7FB1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81E70-C1A0-B8D6-0E58-29A24F0E9D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83E59-AFC6-E8A4-6B69-0B61D2E4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0CA1D-A9BF-20EF-02A8-A6E2494BF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">
            <a:off x="30984" y="224414"/>
            <a:ext cx="11732182" cy="710588"/>
          </a:xfrm>
          <a:noFill/>
        </p:spPr>
        <p:txBody>
          <a:bodyPr anchor="t">
            <a:normAutofit fontScale="90000"/>
          </a:bodyPr>
          <a:lstStyle/>
          <a:p>
            <a:r>
              <a:rPr lang="en-GB" sz="4000" dirty="0">
                <a:latin typeface="Amasis MT Pro Black" panose="02040A04050005020304" pitchFamily="18" charset="0"/>
              </a:rPr>
              <a:t>Skill Expression </a:t>
            </a:r>
            <a:r>
              <a:rPr lang="en-GB" sz="2000" dirty="0">
                <a:latin typeface="Amasis MT Pro Black" panose="02040A04050005020304" pitchFamily="18" charset="0"/>
              </a:rPr>
              <a:t>Smart windows. Smart routes. Smart builds</a:t>
            </a:r>
            <a:br>
              <a:rPr lang="nl-NL" sz="2400" dirty="0">
                <a:solidFill>
                  <a:schemeClr val="bg2"/>
                </a:solidFill>
                <a:latin typeface="Amasis MT Pro Black" panose="02040A04050005020304" pitchFamily="18" charset="0"/>
              </a:rPr>
            </a:br>
            <a:endParaRPr lang="nl-NL" sz="2400" dirty="0">
              <a:latin typeface="Amasis MT Pro Black" panose="02040A040500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637D9-6F44-8AE2-3D2C-05574DA4663F}"/>
              </a:ext>
            </a:extLst>
          </p:cNvPr>
          <p:cNvSpPr txBox="1"/>
          <p:nvPr/>
        </p:nvSpPr>
        <p:spPr>
          <a:xfrm>
            <a:off x="196545" y="1466063"/>
            <a:ext cx="4625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masis MT Pro Black" panose="02040A04050005020304" pitchFamily="18" charset="0"/>
              </a:rPr>
              <a:t>Time Window management</a:t>
            </a:r>
            <a:endParaRPr lang="nl-NL" sz="2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6D1C4-6A08-506F-7A90-2F9AAFBB24D2}"/>
              </a:ext>
            </a:extLst>
          </p:cNvPr>
          <p:cNvSpPr txBox="1"/>
          <p:nvPr/>
        </p:nvSpPr>
        <p:spPr>
          <a:xfrm rot="21334780">
            <a:off x="230011" y="2003649"/>
            <a:ext cx="3581283" cy="37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Do just enough to repel fast, 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852EC-AEE8-9335-3452-06BE62412698}"/>
              </a:ext>
            </a:extLst>
          </p:cNvPr>
          <p:cNvSpPr txBox="1"/>
          <p:nvPr/>
        </p:nvSpPr>
        <p:spPr>
          <a:xfrm>
            <a:off x="7166254" y="1727530"/>
            <a:ext cx="164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masis MT Pro Black" panose="02040A04050005020304" pitchFamily="18" charset="0"/>
              </a:rPr>
              <a:t>Routing</a:t>
            </a:r>
            <a:endParaRPr lang="nl-NL" sz="2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A1761-8192-2F3E-B7D7-D9B928CBA8CA}"/>
              </a:ext>
            </a:extLst>
          </p:cNvPr>
          <p:cNvSpPr txBox="1"/>
          <p:nvPr/>
        </p:nvSpPr>
        <p:spPr>
          <a:xfrm>
            <a:off x="8654831" y="1945800"/>
            <a:ext cx="290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Use cover, wind lanes, choke points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7DD9A-BC44-5DE5-50B5-627DD1A455F7}"/>
              </a:ext>
            </a:extLst>
          </p:cNvPr>
          <p:cNvSpPr txBox="1"/>
          <p:nvPr/>
        </p:nvSpPr>
        <p:spPr>
          <a:xfrm>
            <a:off x="5323700" y="4511004"/>
            <a:ext cx="210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masis MT Pro Black" panose="02040A04050005020304" pitchFamily="18" charset="0"/>
              </a:rPr>
              <a:t>Build timing</a:t>
            </a:r>
            <a:endParaRPr lang="nl-NL" sz="2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78C5C-353D-6FE1-2084-0BBC4770AE9E}"/>
              </a:ext>
            </a:extLst>
          </p:cNvPr>
          <p:cNvSpPr txBox="1"/>
          <p:nvPr/>
        </p:nvSpPr>
        <p:spPr>
          <a:xfrm rot="21398753">
            <a:off x="5339350" y="5009288"/>
            <a:ext cx="380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Install/upgrade during rest window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13" name="Picture 12" descr="A drawing of a bird&#10;&#10;AI-generated content may be incorrect.">
            <a:extLst>
              <a:ext uri="{FF2B5EF4-FFF2-40B4-BE49-F238E27FC236}">
                <a16:creationId xmlns:a16="http://schemas.microsoft.com/office/drawing/2014/main" id="{D6EB2D7B-4FC0-AAED-3824-0511D382A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74" y="2508316"/>
            <a:ext cx="3678943" cy="22616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6CC5D6-9994-9B2E-D09C-C83B1CADD785}"/>
              </a:ext>
            </a:extLst>
          </p:cNvPr>
          <p:cNvSpPr txBox="1"/>
          <p:nvPr/>
        </p:nvSpPr>
        <p:spPr>
          <a:xfrm rot="21367466">
            <a:off x="633656" y="2392609"/>
            <a:ext cx="2902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then use the time well</a:t>
            </a:r>
            <a:endParaRPr lang="nl-NL" dirty="0"/>
          </a:p>
        </p:txBody>
      </p:sp>
      <p:pic>
        <p:nvPicPr>
          <p:cNvPr id="19" name="Picture 18" descr="A cartoon of a building&#10;&#10;AI-generated content may be incorrect.">
            <a:extLst>
              <a:ext uri="{FF2B5EF4-FFF2-40B4-BE49-F238E27FC236}">
                <a16:creationId xmlns:a16="http://schemas.microsoft.com/office/drawing/2014/main" id="{2F64571F-FF1B-D83A-6BFB-1B3A93A3D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20" y="2327856"/>
            <a:ext cx="3990532" cy="34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9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DDE2-D014-BEED-B58F-B4D5510BA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540000">
            <a:off x="3146612" y="194981"/>
            <a:ext cx="5150223" cy="77992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GB" dirty="0">
                <a:latin typeface="Amasis MT Pro Black" panose="02040A04050005020304" pitchFamily="18" charset="0"/>
              </a:rPr>
              <a:t>T</a:t>
            </a:r>
            <a:r>
              <a:rPr lang="nl-NL" dirty="0" err="1">
                <a:latin typeface="Amasis MT Pro Black" panose="02040A04050005020304" pitchFamily="18" charset="0"/>
              </a:rPr>
              <a:t>hank</a:t>
            </a:r>
            <a:r>
              <a:rPr lang="nl-NL" dirty="0">
                <a:latin typeface="Amasis MT Pro Black" panose="02040A04050005020304" pitchFamily="18" charset="0"/>
              </a:rPr>
              <a:t> 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A0251-2D35-C99A-9D25-8D32DD5B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27915-1F82-D938-93AC-AD66F05F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Picture 6" descr="A cartoon of a cat&#10;&#10;AI-generated content may be incorrect.">
            <a:extLst>
              <a:ext uri="{FF2B5EF4-FFF2-40B4-BE49-F238E27FC236}">
                <a16:creationId xmlns:a16="http://schemas.microsoft.com/office/drawing/2014/main" id="{7F171909-AFA8-C85E-1FB0-A4491AC85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99" y="1723487"/>
            <a:ext cx="4494550" cy="29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192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BBF7-0E33-47DB-5F5D-A3AA3709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">
            <a:off x="35637" y="246371"/>
            <a:ext cx="11522811" cy="1242025"/>
          </a:xfrm>
          <a:noFill/>
        </p:spPr>
        <p:txBody>
          <a:bodyPr anchor="t">
            <a:normAutofit/>
          </a:bodyPr>
          <a:lstStyle/>
          <a:p>
            <a:r>
              <a:rPr lang="nl-NL" sz="4000" dirty="0">
                <a:latin typeface="Amasis MT Pro Black" panose="02040A04050005020304" pitchFamily="18" charset="0"/>
              </a:rPr>
              <a:t>Game Concept 1: ‘</a:t>
            </a:r>
            <a:r>
              <a:rPr lang="nl-NL" sz="4000" dirty="0" err="1">
                <a:latin typeface="Amasis MT Pro Black" panose="02040A04050005020304" pitchFamily="18" charset="0"/>
              </a:rPr>
              <a:t>mass</a:t>
            </a:r>
            <a:r>
              <a:rPr lang="nl-NL" sz="4000" dirty="0">
                <a:latin typeface="Amasis MT Pro Black" panose="02040A04050005020304" pitchFamily="18" charset="0"/>
              </a:rPr>
              <a:t> of </a:t>
            </a:r>
            <a:r>
              <a:rPr lang="nl-NL" sz="4000" dirty="0" err="1">
                <a:latin typeface="Amasis MT Pro Black" panose="02040A04050005020304" pitchFamily="18" charset="0"/>
              </a:rPr>
              <a:t>slime</a:t>
            </a:r>
            <a:r>
              <a:rPr lang="nl-NL" sz="4000" dirty="0">
                <a:latin typeface="Amasis MT Pro Black" panose="02040A04050005020304" pitchFamily="18" charset="0"/>
              </a:rPr>
              <a:t>’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1716BCC-D07E-51D9-BA93-0FDABAEC3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288713">
            <a:off x="226891" y="1168534"/>
            <a:ext cx="7914087" cy="58357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Amasis MT Pro Black" panose="02040A04050005020304" pitchFamily="18" charset="0"/>
              </a:rPr>
              <a:t>Agar.io meets </a:t>
            </a:r>
            <a:r>
              <a:rPr lang="en-US" sz="2800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SlimeRancher</a:t>
            </a:r>
            <a:endParaRPr lang="en-US" sz="28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C1C9D-1527-477F-B4FC-9EA0EA62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BBB52-4EBC-70A5-08F5-D3F79A57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6D546-339A-5098-0BB7-99761F9AA3DA}"/>
              </a:ext>
            </a:extLst>
          </p:cNvPr>
          <p:cNvSpPr txBox="1"/>
          <p:nvPr/>
        </p:nvSpPr>
        <p:spPr>
          <a:xfrm rot="21283702">
            <a:off x="353349" y="2138113"/>
            <a:ext cx="3664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Absorb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Dash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9" name="Picture 8" descr="A green creature with eyes&#10;&#10;AI-generated content may be incorrect.">
            <a:extLst>
              <a:ext uri="{FF2B5EF4-FFF2-40B4-BE49-F238E27FC236}">
                <a16:creationId xmlns:a16="http://schemas.microsoft.com/office/drawing/2014/main" id="{1D2A43D5-AFC9-CB09-EE4B-0260FE5B4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02" y="3017079"/>
            <a:ext cx="3115062" cy="2292101"/>
          </a:xfrm>
          <a:prstGeom prst="rect">
            <a:avLst/>
          </a:prstGeom>
        </p:spPr>
      </p:pic>
      <p:pic>
        <p:nvPicPr>
          <p:cNvPr id="12" name="Picture 11" descr="A green jellyfish with eyes&#10;&#10;AI-generated content may be incorrect.">
            <a:extLst>
              <a:ext uri="{FF2B5EF4-FFF2-40B4-BE49-F238E27FC236}">
                <a16:creationId xmlns:a16="http://schemas.microsoft.com/office/drawing/2014/main" id="{43D447B6-7E08-4921-3294-8A416AF8B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51" y="2404921"/>
            <a:ext cx="3776480" cy="29839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AAEFFC-D2C0-5395-8A24-241EFF2A72C2}"/>
              </a:ext>
            </a:extLst>
          </p:cNvPr>
          <p:cNvSpPr txBox="1"/>
          <p:nvPr/>
        </p:nvSpPr>
        <p:spPr>
          <a:xfrm>
            <a:off x="1164656" y="6046091"/>
            <a:ext cx="4216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masis MT Pro Black" panose="02040A04050005020304" pitchFamily="18" charset="0"/>
              </a:rPr>
              <a:t>WIN: overheat robot -&gt; core opens -&gt; strike.</a:t>
            </a:r>
          </a:p>
          <a:p>
            <a:r>
              <a:rPr lang="en-GB" sz="1400" dirty="0">
                <a:latin typeface="Amasis MT Pro Black" panose="02040A04050005020304" pitchFamily="18" charset="0"/>
              </a:rPr>
              <a:t> LOSE: shredded and lose all your mass </a:t>
            </a:r>
            <a:endParaRPr lang="nl-NL" sz="1400" dirty="0"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20392-E927-6888-90FC-A1DADBD4727B}"/>
              </a:ext>
            </a:extLst>
          </p:cNvPr>
          <p:cNvSpPr txBox="1"/>
          <p:nvPr/>
        </p:nvSpPr>
        <p:spPr>
          <a:xfrm rot="1061306">
            <a:off x="9457574" y="2473223"/>
            <a:ext cx="21669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TWIST:</a:t>
            </a:r>
          </a:p>
          <a:p>
            <a:endParaRPr lang="en-GB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Small = Fast, high DPS, fragile</a:t>
            </a:r>
          </a:p>
          <a:p>
            <a:endParaRPr lang="en-GB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Large = </a:t>
            </a:r>
            <a:r>
              <a:rPr lang="en-GB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Tanky</a:t>
            </a: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, slow, low DPS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37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rawing of a building&#10;&#10;AI-generated content may be incorrect.">
            <a:extLst>
              <a:ext uri="{FF2B5EF4-FFF2-40B4-BE49-F238E27FC236}">
                <a16:creationId xmlns:a16="http://schemas.microsoft.com/office/drawing/2014/main" id="{6A034A05-59BD-8C62-9A20-6D53CF4CC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" y="1597299"/>
            <a:ext cx="5618623" cy="33342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1032-90E4-8CD3-FED1-9C1BA2DD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EA501-7427-9030-011C-0631B31B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8B4BC-D225-B7CD-AF5D-772AE2247034}"/>
              </a:ext>
            </a:extLst>
          </p:cNvPr>
          <p:cNvSpPr txBox="1"/>
          <p:nvPr/>
        </p:nvSpPr>
        <p:spPr>
          <a:xfrm rot="21124131">
            <a:off x="-29547" y="1332695"/>
            <a:ext cx="30815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Saw</a:t>
            </a:r>
            <a:r>
              <a:rPr lang="nl-NL" dirty="0">
                <a:solidFill>
                  <a:schemeClr val="bg2"/>
                </a:solidFill>
                <a:latin typeface="Amasis MT Pro Black" panose="02040A04050005020304" pitchFamily="18" charset="0"/>
              </a:rPr>
              <a:t> </a:t>
            </a:r>
            <a:r>
              <a:rPr lang="nl-NL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Sweep</a:t>
            </a:r>
            <a:r>
              <a:rPr lang="nl-NL" dirty="0">
                <a:solidFill>
                  <a:schemeClr val="bg2"/>
                </a:solidFill>
                <a:latin typeface="Amasis MT Pro Black" panose="02040A04050005020304" pitchFamily="18" charset="0"/>
              </a:rPr>
              <a:t> + </a:t>
            </a:r>
            <a:r>
              <a:rPr lang="nl-NL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Magnet</a:t>
            </a:r>
            <a:r>
              <a:rPr lang="nl-NL" dirty="0">
                <a:solidFill>
                  <a:schemeClr val="bg2"/>
                </a:solidFill>
                <a:latin typeface="Amasis MT Pro Black" panose="02040A04050005020304" pitchFamily="18" charset="0"/>
              </a:rPr>
              <a:t> </a:t>
            </a:r>
            <a:r>
              <a:rPr lang="nl-NL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Grapple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endParaRPr lang="nl-NL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8206CE6-6EC8-7B98-07AE-B1530480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">
            <a:off x="35637" y="246371"/>
            <a:ext cx="11522811" cy="1242025"/>
          </a:xfrm>
          <a:noFill/>
        </p:spPr>
        <p:txBody>
          <a:bodyPr anchor="t">
            <a:normAutofit fontScale="90000"/>
          </a:bodyPr>
          <a:lstStyle/>
          <a:p>
            <a:r>
              <a:rPr lang="en-GB" sz="4000" dirty="0">
                <a:latin typeface="Amasis MT Pro Black" panose="02040A04050005020304" pitchFamily="18" charset="0"/>
              </a:rPr>
              <a:t>Fight Flow </a:t>
            </a:r>
            <a:r>
              <a:rPr lang="en-GB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Predict/tell – Choose size – engage – reposition - resize</a:t>
            </a:r>
            <a:br>
              <a:rPr lang="nl-NL" sz="4000" dirty="0">
                <a:solidFill>
                  <a:schemeClr val="tx2"/>
                </a:solidFill>
                <a:latin typeface="Amasis MT Pro Black" panose="02040A04050005020304" pitchFamily="18" charset="0"/>
              </a:rPr>
            </a:br>
            <a:endParaRPr lang="nl-NL" sz="4000" dirty="0">
              <a:latin typeface="Amasis MT Pro Black" panose="02040A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3B4F5-7B57-7749-FDF1-AC06AC4D2B69}"/>
              </a:ext>
            </a:extLst>
          </p:cNvPr>
          <p:cNvSpPr txBox="1"/>
          <p:nvPr/>
        </p:nvSpPr>
        <p:spPr>
          <a:xfrm rot="21372025">
            <a:off x="6064188" y="1407861"/>
            <a:ext cx="21105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Boss swaps arms: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Welder heat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Saw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Spiked roller</a:t>
            </a:r>
          </a:p>
        </p:txBody>
      </p:sp>
      <p:pic>
        <p:nvPicPr>
          <p:cNvPr id="22" name="Picture 21" descr="A drawing of a boat&#10;&#10;AI-generated content may be incorrect.">
            <a:extLst>
              <a:ext uri="{FF2B5EF4-FFF2-40B4-BE49-F238E27FC236}">
                <a16:creationId xmlns:a16="http://schemas.microsoft.com/office/drawing/2014/main" id="{88983421-96EE-F2E8-2DCB-6E31CE8C7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11" y="2258848"/>
            <a:ext cx="5618623" cy="3354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736B89-86E1-0419-8CF2-CE68B0120473}"/>
              </a:ext>
            </a:extLst>
          </p:cNvPr>
          <p:cNvSpPr txBox="1"/>
          <p:nvPr/>
        </p:nvSpPr>
        <p:spPr>
          <a:xfrm rot="235867">
            <a:off x="2016584" y="4766163"/>
            <a:ext cx="2889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Counter: go small to slip gaps, and dash across</a:t>
            </a:r>
            <a:endParaRPr lang="nl-NL" sz="16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B35AB5-70D7-5995-9C9A-4F19AED75222}"/>
              </a:ext>
            </a:extLst>
          </p:cNvPr>
          <p:cNvSpPr txBox="1"/>
          <p:nvPr/>
        </p:nvSpPr>
        <p:spPr>
          <a:xfrm rot="405780">
            <a:off x="9612900" y="1993112"/>
            <a:ext cx="234820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masis MT Pro Black" panose="02040A04050005020304" pitchFamily="18" charset="0"/>
              </a:rPr>
              <a:t>Counter: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Split to leave a decoy blob</a:t>
            </a:r>
            <a:endParaRPr lang="en-US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Absorb matter to regrow </a:t>
            </a:r>
          </a:p>
        </p:txBody>
      </p:sp>
    </p:spTree>
    <p:extLst>
      <p:ext uri="{BB962C8B-B14F-4D97-AF65-F5344CB8AC3E}">
        <p14:creationId xmlns:p14="http://schemas.microsoft.com/office/powerpoint/2010/main" val="2997288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3712B-FE30-192B-0A86-0F3ED50A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4BB09-E0AD-8F90-0FD0-69F09581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0A6322-B4C5-E97B-45BC-C8FCC84D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">
            <a:off x="35637" y="246371"/>
            <a:ext cx="11522811" cy="1242025"/>
          </a:xfrm>
          <a:noFill/>
        </p:spPr>
        <p:txBody>
          <a:bodyPr anchor="t">
            <a:normAutofit/>
          </a:bodyPr>
          <a:lstStyle/>
          <a:p>
            <a:r>
              <a:rPr lang="en-GB" sz="4000" dirty="0">
                <a:latin typeface="Amasis MT Pro Black" panose="02040A04050005020304" pitchFamily="18" charset="0"/>
              </a:rPr>
              <a:t>Skill expression</a:t>
            </a:r>
            <a:endParaRPr lang="nl-NL" sz="4000" dirty="0">
              <a:latin typeface="Amasis MT Pro Black" panose="02040A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E857-20DA-259F-3B25-EA83ACA4017A}"/>
              </a:ext>
            </a:extLst>
          </p:cNvPr>
          <p:cNvSpPr txBox="1"/>
          <p:nvPr/>
        </p:nvSpPr>
        <p:spPr>
          <a:xfrm rot="-60000">
            <a:off x="431172" y="1498060"/>
            <a:ext cx="4024096" cy="295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Size calls: </a:t>
            </a: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when to go tiny burst VS safe and large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Blob setup: </a:t>
            </a: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split before tells, then re absorb blobs (if not destroyed)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Mass economy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Speed/momentum mastery</a:t>
            </a:r>
          </a:p>
        </p:txBody>
      </p:sp>
      <p:pic>
        <p:nvPicPr>
          <p:cNvPr id="18" name="Picture 17" descr="A green liquid in a shape of a ball&#10;&#10;AI-generated content may be incorrect.">
            <a:extLst>
              <a:ext uri="{FF2B5EF4-FFF2-40B4-BE49-F238E27FC236}">
                <a16:creationId xmlns:a16="http://schemas.microsoft.com/office/drawing/2014/main" id="{D1ADBDD8-0D22-B4C3-4DA6-88F5B84B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0508">
            <a:off x="9680972" y="3678881"/>
            <a:ext cx="1127762" cy="1728220"/>
          </a:xfrm>
          <a:prstGeom prst="rect">
            <a:avLst/>
          </a:prstGeom>
        </p:spPr>
      </p:pic>
      <p:pic>
        <p:nvPicPr>
          <p:cNvPr id="24" name="Picture 23" descr="A green creature with a sad face&#10;&#10;AI-generated content may be incorrect.">
            <a:extLst>
              <a:ext uri="{FF2B5EF4-FFF2-40B4-BE49-F238E27FC236}">
                <a16:creationId xmlns:a16="http://schemas.microsoft.com/office/drawing/2014/main" id="{C47C09B9-7DE7-D9C4-2723-A739BDBCD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51" y="1119231"/>
            <a:ext cx="4276149" cy="22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95F64-4F28-B2AE-1D95-FFF6CCA6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698B-68A9-88A8-7D4C-090A9A0C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4" name="Picture 13" descr="A drawing of a city&#10;&#10;AI-generated content may be incorrect.">
            <a:extLst>
              <a:ext uri="{FF2B5EF4-FFF2-40B4-BE49-F238E27FC236}">
                <a16:creationId xmlns:a16="http://schemas.microsoft.com/office/drawing/2014/main" id="{8C6587EA-6984-26D7-ADF1-071013717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2" y="2168649"/>
            <a:ext cx="4312929" cy="2901702"/>
          </a:xfrm>
          <a:prstGeom prst="rect">
            <a:avLst/>
          </a:prstGeom>
        </p:spPr>
      </p:pic>
      <p:pic>
        <p:nvPicPr>
          <p:cNvPr id="16" name="Picture 15" descr="A car with a camera&#10;&#10;AI-generated content may be incorrect.">
            <a:extLst>
              <a:ext uri="{FF2B5EF4-FFF2-40B4-BE49-F238E27FC236}">
                <a16:creationId xmlns:a16="http://schemas.microsoft.com/office/drawing/2014/main" id="{30632DEA-5FCF-B1AA-D6AF-790DF39B3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70" y="3695463"/>
            <a:ext cx="3761240" cy="1880620"/>
          </a:xfrm>
          <a:prstGeom prst="rect">
            <a:avLst/>
          </a:prstGeom>
        </p:spPr>
      </p:pic>
      <p:pic>
        <p:nvPicPr>
          <p:cNvPr id="20" name="Picture 19" descr="A drawing of a car&#10;&#10;AI-generated content may be incorrect.">
            <a:extLst>
              <a:ext uri="{FF2B5EF4-FFF2-40B4-BE49-F238E27FC236}">
                <a16:creationId xmlns:a16="http://schemas.microsoft.com/office/drawing/2014/main" id="{D5306A5D-05E1-91AB-2C61-92BEF0BCD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92114" y="1448949"/>
            <a:ext cx="3298330" cy="1260000"/>
          </a:xfrm>
          <a:prstGeom prst="rect">
            <a:avLst/>
          </a:prstGeom>
          <a:effectLst>
            <a:outerShdw blurRad="76200" dist="50800" dir="147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90969577-D63E-DE12-1E03-736B8782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">
            <a:off x="35637" y="246371"/>
            <a:ext cx="11522811" cy="1242025"/>
          </a:xfrm>
          <a:noFill/>
        </p:spPr>
        <p:txBody>
          <a:bodyPr anchor="t">
            <a:normAutofit/>
          </a:bodyPr>
          <a:lstStyle/>
          <a:p>
            <a:r>
              <a:rPr lang="nl-NL" sz="4000" dirty="0">
                <a:latin typeface="Amasis MT Pro Black" panose="02040A04050005020304" pitchFamily="18" charset="0"/>
              </a:rPr>
              <a:t>Game Concept 2: ‘Tokyo park’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BBE7AC-46B4-E824-8ADC-20BE8E9B69CC}"/>
              </a:ext>
            </a:extLst>
          </p:cNvPr>
          <p:cNvSpPr txBox="1"/>
          <p:nvPr/>
        </p:nvSpPr>
        <p:spPr>
          <a:xfrm>
            <a:off x="303816" y="1103779"/>
            <a:ext cx="6264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masis MT Pro Black" panose="02040A04050005020304" pitchFamily="18" charset="0"/>
              </a:rPr>
              <a:t>Top-down arcade chase: outrun, outdrive, outgun a city-wrecking alien.</a:t>
            </a:r>
            <a:endParaRPr lang="nl-NL" sz="2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243C90-FA5F-1DE8-1F0F-F616E9A721AE}"/>
              </a:ext>
            </a:extLst>
          </p:cNvPr>
          <p:cNvSpPr txBox="1"/>
          <p:nvPr/>
        </p:nvSpPr>
        <p:spPr>
          <a:xfrm>
            <a:off x="9273539" y="3368040"/>
            <a:ext cx="2590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Drive/Drift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Scavenge/Equip</a:t>
            </a:r>
            <a:endParaRPr lang="en-GB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Throw/Trigger </a:t>
            </a:r>
            <a:endParaRPr lang="nl-NL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3F3A7F-F293-F40E-5722-9F204A93A26F}"/>
              </a:ext>
            </a:extLst>
          </p:cNvPr>
          <p:cNvSpPr txBox="1"/>
          <p:nvPr/>
        </p:nvSpPr>
        <p:spPr>
          <a:xfrm>
            <a:off x="7787640" y="6235174"/>
            <a:ext cx="448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masis MT Pro Black" panose="02040A04050005020304" pitchFamily="18" charset="0"/>
              </a:rPr>
              <a:t>Win = boss dead. </a:t>
            </a:r>
          </a:p>
          <a:p>
            <a:r>
              <a:rPr lang="en-GB" sz="1100" dirty="0">
                <a:latin typeface="Amasis MT Pro Black" panose="02040A04050005020304" pitchFamily="18" charset="0"/>
              </a:rPr>
              <a:t>Lose = you die or City integrity hits 0.</a:t>
            </a:r>
            <a:endParaRPr lang="nl-NL" sz="1100" dirty="0">
              <a:latin typeface="Amasis MT Pro Black" panose="02040A040500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58EBF5-ADB3-4A1E-4565-2A3543A153C8}"/>
              </a:ext>
            </a:extLst>
          </p:cNvPr>
          <p:cNvSpPr txBox="1"/>
          <p:nvPr/>
        </p:nvSpPr>
        <p:spPr>
          <a:xfrm rot="21399131">
            <a:off x="872830" y="5272255"/>
            <a:ext cx="284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Tricks = damage multiplier</a:t>
            </a:r>
            <a:endParaRPr lang="nl-NL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18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1EC58-B687-50A1-2DC0-CA87A830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AEFC2-D2A2-86CA-32FF-BEF6C35D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CDE0CC-00B6-44DB-DFB6-291FD02D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">
            <a:off x="35637" y="246371"/>
            <a:ext cx="11522811" cy="1242025"/>
          </a:xfrm>
          <a:noFill/>
        </p:spPr>
        <p:txBody>
          <a:bodyPr anchor="t">
            <a:normAutofit/>
          </a:bodyPr>
          <a:lstStyle/>
          <a:p>
            <a:r>
              <a:rPr lang="en-GB" sz="4000" dirty="0">
                <a:latin typeface="Amasis MT Pro Black" panose="02040A04050005020304" pitchFamily="18" charset="0"/>
              </a:rPr>
              <a:t>Fight Flow </a:t>
            </a:r>
            <a:r>
              <a:rPr lang="en-GB" sz="2400" dirty="0">
                <a:latin typeface="Amasis MT Pro Black" panose="02040A04050005020304" pitchFamily="18" charset="0"/>
              </a:rPr>
              <a:t>(attacks - Counters, phases, style)</a:t>
            </a:r>
            <a:endParaRPr lang="nl-NL" sz="2400" dirty="0">
              <a:latin typeface="Amasis MT Pro Black" panose="02040A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861BCE-2C97-4EC5-91EF-B8743D9DB125}"/>
              </a:ext>
            </a:extLst>
          </p:cNvPr>
          <p:cNvSpPr txBox="1"/>
          <p:nvPr/>
        </p:nvSpPr>
        <p:spPr>
          <a:xfrm>
            <a:off x="623591" y="2123622"/>
            <a:ext cx="86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Claw 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08980-FD2D-6181-8DF6-E95470F83520}"/>
              </a:ext>
            </a:extLst>
          </p:cNvPr>
          <p:cNvSpPr txBox="1"/>
          <p:nvPr/>
        </p:nvSpPr>
        <p:spPr>
          <a:xfrm>
            <a:off x="2966539" y="1929670"/>
            <a:ext cx="2597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2"/>
                </a:solidFill>
                <a:latin typeface="Amasis MT Pro Black" panose="02040A04050005020304" pitchFamily="18" charset="0"/>
              </a:rPr>
              <a:t>lane swap/jump over</a:t>
            </a:r>
            <a:endParaRPr lang="en-GB" sz="1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1AF671-AFA6-22FA-56EC-3F50D026B273}"/>
              </a:ext>
            </a:extLst>
          </p:cNvPr>
          <p:cNvSpPr txBox="1"/>
          <p:nvPr/>
        </p:nvSpPr>
        <p:spPr>
          <a:xfrm>
            <a:off x="2838639" y="2434433"/>
            <a:ext cx="2853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break line if sight/stagger</a:t>
            </a:r>
            <a:endParaRPr lang="nl-NL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B171DF-9E8A-AF39-8251-7DB8A2D7AB6D}"/>
              </a:ext>
            </a:extLst>
          </p:cNvPr>
          <p:cNvSpPr txBox="1"/>
          <p:nvPr/>
        </p:nvSpPr>
        <p:spPr>
          <a:xfrm>
            <a:off x="2850599" y="2920673"/>
            <a:ext cx="1321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  <a:latin typeface="Amasis MT Pro Black" panose="02040A04050005020304" pitchFamily="18" charset="0"/>
              </a:rPr>
              <a:t>nitro boost</a:t>
            </a:r>
            <a:endParaRPr lang="nl-NL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FC42B-8F4D-670B-073A-1AF07C13D0E6}"/>
              </a:ext>
            </a:extLst>
          </p:cNvPr>
          <p:cNvSpPr txBox="1"/>
          <p:nvPr/>
        </p:nvSpPr>
        <p:spPr>
          <a:xfrm>
            <a:off x="623591" y="2841544"/>
            <a:ext cx="1609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Amasis MT Pro Black" panose="02040A04050005020304" pitchFamily="18" charset="0"/>
              </a:rPr>
              <a:t>Tail sweep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6F88B-A111-2BFE-FD7C-791C1D6D37EF}"/>
              </a:ext>
            </a:extLst>
          </p:cNvPr>
          <p:cNvSpPr txBox="1"/>
          <p:nvPr/>
        </p:nvSpPr>
        <p:spPr>
          <a:xfrm>
            <a:off x="623591" y="2451806"/>
            <a:ext cx="153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Amasis MT Pro Black" panose="02040A04050005020304" pitchFamily="18" charset="0"/>
              </a:rPr>
              <a:t>Laser lock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24D6ED-E826-7778-4FCE-0C4EE727B0FE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485900" y="2083559"/>
            <a:ext cx="1480639" cy="22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687EA2-975E-DD1E-827A-D64C9B08614C}"/>
              </a:ext>
            </a:extLst>
          </p:cNvPr>
          <p:cNvCxnSpPr>
            <a:cxnSpLocks/>
            <a:stCxn id="30" idx="3"/>
            <a:endCxn id="20" idx="1"/>
          </p:cNvCxnSpPr>
          <p:nvPr/>
        </p:nvCxnSpPr>
        <p:spPr>
          <a:xfrm flipV="1">
            <a:off x="2156460" y="2588322"/>
            <a:ext cx="682179" cy="4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6470BA-FBA8-D05A-72E8-FCCAAF64AC79}"/>
              </a:ext>
            </a:extLst>
          </p:cNvPr>
          <p:cNvCxnSpPr>
            <a:cxnSpLocks/>
            <a:stCxn id="28" idx="3"/>
            <a:endCxn id="22" idx="1"/>
          </p:cNvCxnSpPr>
          <p:nvPr/>
        </p:nvCxnSpPr>
        <p:spPr>
          <a:xfrm>
            <a:off x="2232660" y="3026210"/>
            <a:ext cx="617939" cy="4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F71C39-A20F-7BAC-DB3B-416A87D3F835}"/>
              </a:ext>
            </a:extLst>
          </p:cNvPr>
          <p:cNvSpPr txBox="1"/>
          <p:nvPr/>
        </p:nvSpPr>
        <p:spPr>
          <a:xfrm>
            <a:off x="431172" y="5996940"/>
            <a:ext cx="6624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Amasis MT Pro Black" panose="02040A04050005020304" pitchFamily="18" charset="0"/>
              </a:rPr>
              <a:t>Loop: Hunt → </a:t>
            </a:r>
            <a:r>
              <a:rPr lang="nl-NL" sz="1600" dirty="0" err="1">
                <a:latin typeface="Amasis MT Pro Black" panose="02040A04050005020304" pitchFamily="18" charset="0"/>
              </a:rPr>
              <a:t>stagger</a:t>
            </a:r>
            <a:r>
              <a:rPr lang="nl-NL" sz="1600" dirty="0">
                <a:latin typeface="Amasis MT Pro Black" panose="02040A04050005020304" pitchFamily="18" charset="0"/>
              </a:rPr>
              <a:t> → </a:t>
            </a:r>
            <a:r>
              <a:rPr lang="nl-NL" sz="1600" dirty="0" err="1">
                <a:latin typeface="Amasis MT Pro Black" panose="02040A04050005020304" pitchFamily="18" charset="0"/>
              </a:rPr>
              <a:t>Burst</a:t>
            </a:r>
            <a:r>
              <a:rPr lang="nl-NL" sz="1600" dirty="0">
                <a:latin typeface="Amasis MT Pro Black" panose="02040A04050005020304" pitchFamily="18" charset="0"/>
              </a:rPr>
              <a:t> </a:t>
            </a:r>
            <a:r>
              <a:rPr lang="nl-NL" sz="1600" dirty="0"/>
              <a:t>→ </a:t>
            </a:r>
            <a:r>
              <a:rPr lang="nl-NL" sz="1600" dirty="0">
                <a:latin typeface="Amasis MT Pro Black" panose="02040A04050005020304" pitchFamily="18" charset="0"/>
              </a:rPr>
              <a:t>Break line of </a:t>
            </a:r>
            <a:r>
              <a:rPr lang="nl-NL" sz="1600" dirty="0" err="1">
                <a:latin typeface="Amasis MT Pro Black" panose="02040A04050005020304" pitchFamily="18" charset="0"/>
              </a:rPr>
              <a:t>sight</a:t>
            </a:r>
            <a:r>
              <a:rPr lang="nl-NL" sz="1600" dirty="0">
                <a:latin typeface="Amasis MT Pro Black" panose="02040A04050005020304" pitchFamily="18" charset="0"/>
              </a:rPr>
              <a:t> </a:t>
            </a:r>
            <a:r>
              <a:rPr lang="nl-NL" sz="1600" dirty="0"/>
              <a:t>→ </a:t>
            </a:r>
            <a:r>
              <a:rPr lang="nl-NL" sz="1600" dirty="0" err="1">
                <a:latin typeface="Amasis MT Pro Black" panose="02040A04050005020304" pitchFamily="18" charset="0"/>
              </a:rPr>
              <a:t>Repeat</a:t>
            </a:r>
            <a:r>
              <a:rPr lang="nl-NL" sz="1600" dirty="0">
                <a:latin typeface="Amasis MT Pro Black" panose="02040A04050005020304" pitchFamily="18" charset="0"/>
              </a:rPr>
              <a:t>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978993-3BDA-350D-9F00-5169720A62C9}"/>
              </a:ext>
            </a:extLst>
          </p:cNvPr>
          <p:cNvSpPr txBox="1"/>
          <p:nvPr/>
        </p:nvSpPr>
        <p:spPr>
          <a:xfrm rot="21434601">
            <a:off x="7232787" y="4220062"/>
            <a:ext cx="567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States: Hunt </a:t>
            </a:r>
            <a:r>
              <a:rPr lang="nl-NL" dirty="0">
                <a:solidFill>
                  <a:schemeClr val="bg2"/>
                </a:solidFill>
                <a:latin typeface="Amasis MT Pro Black" panose="02040A04050005020304" pitchFamily="18" charset="0"/>
              </a:rPr>
              <a:t>→ Lost(shake </a:t>
            </a:r>
            <a:r>
              <a:rPr lang="nl-NL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aggro</a:t>
            </a:r>
            <a:r>
              <a:rPr lang="nl-NL" dirty="0">
                <a:solidFill>
                  <a:schemeClr val="bg2"/>
                </a:solidFill>
                <a:latin typeface="Amasis MT Pro Black" panose="02040A04050005020304" pitchFamily="18" charset="0"/>
              </a:rPr>
              <a:t>) → </a:t>
            </a:r>
          </a:p>
          <a:p>
            <a:r>
              <a:rPr lang="nl-NL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Enraged</a:t>
            </a:r>
            <a:r>
              <a:rPr lang="nl-NL" dirty="0">
                <a:solidFill>
                  <a:schemeClr val="bg2"/>
                </a:solidFill>
                <a:latin typeface="Amasis MT Pro Black" panose="02040A04050005020304" pitchFamily="18" charset="0"/>
              </a:rPr>
              <a:t> (</a:t>
            </a:r>
            <a:r>
              <a:rPr lang="nl-NL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faster</a:t>
            </a:r>
            <a:r>
              <a:rPr lang="nl-NL" dirty="0">
                <a:solidFill>
                  <a:schemeClr val="bg2"/>
                </a:solidFill>
                <a:latin typeface="Amasis MT Pro Black" panose="02040A04050005020304" pitchFamily="18" charset="0"/>
              </a:rPr>
              <a:t>, </a:t>
            </a:r>
            <a:r>
              <a:rPr lang="nl-NL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bigger</a:t>
            </a:r>
            <a:r>
              <a:rPr lang="nl-NL" dirty="0">
                <a:solidFill>
                  <a:schemeClr val="bg2"/>
                </a:solidFill>
                <a:latin typeface="Amasis MT Pro Black" panose="02040A04050005020304" pitchFamily="18" charset="0"/>
              </a:rPr>
              <a:t> </a:t>
            </a:r>
            <a:r>
              <a:rPr lang="nl-NL" dirty="0" err="1">
                <a:solidFill>
                  <a:schemeClr val="bg2"/>
                </a:solidFill>
                <a:latin typeface="Amasis MT Pro Black" panose="02040A04050005020304" pitchFamily="18" charset="0"/>
              </a:rPr>
              <a:t>tells</a:t>
            </a:r>
            <a:r>
              <a:rPr lang="nl-NL" dirty="0">
                <a:solidFill>
                  <a:schemeClr val="bg2"/>
                </a:solidFill>
                <a:latin typeface="Amasis MT Pro Black" panose="02040A04050005020304" pitchFamily="18" charset="0"/>
              </a:rPr>
              <a:t>) </a:t>
            </a: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 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2435ADF-6E20-B519-489A-1784DA776360}"/>
                  </a:ext>
                </a:extLst>
              </p14:cNvPr>
              <p14:cNvContentPartPr/>
              <p14:nvPr/>
            </p14:nvContentPartPr>
            <p14:xfrm>
              <a:off x="5173140" y="4796400"/>
              <a:ext cx="360" cy="2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2435ADF-6E20-B519-489A-1784DA7763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7020" y="4790280"/>
                <a:ext cx="12600" cy="1440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Picture 49" descr="A cartoon of a monster running away from a small car&#10;&#10;AI-generated content may be incorrect.">
            <a:extLst>
              <a:ext uri="{FF2B5EF4-FFF2-40B4-BE49-F238E27FC236}">
                <a16:creationId xmlns:a16="http://schemas.microsoft.com/office/drawing/2014/main" id="{FF525552-E94B-76C1-2060-80CBFC691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697" y="1354002"/>
            <a:ext cx="2597764" cy="2564940"/>
          </a:xfrm>
          <a:prstGeom prst="rect">
            <a:avLst/>
          </a:prstGeom>
        </p:spPr>
      </p:pic>
      <p:pic>
        <p:nvPicPr>
          <p:cNvPr id="54" name="Picture 53" descr="A cartoon of a monster&#10;&#10;AI-generated content may be incorrect.">
            <a:extLst>
              <a:ext uri="{FF2B5EF4-FFF2-40B4-BE49-F238E27FC236}">
                <a16:creationId xmlns:a16="http://schemas.microsoft.com/office/drawing/2014/main" id="{CA9ED0C5-D60A-F650-1631-AA1FAC16E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0" y="3263454"/>
            <a:ext cx="4721759" cy="2698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435D35-4670-335C-1E3D-79A378EB8862}"/>
              </a:ext>
            </a:extLst>
          </p:cNvPr>
          <p:cNvSpPr txBox="1"/>
          <p:nvPr/>
        </p:nvSpPr>
        <p:spPr>
          <a:xfrm>
            <a:off x="2709935" y="1435200"/>
            <a:ext cx="1770797" cy="368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Amasis MT Pro Black" panose="02040A04050005020304" pitchFamily="18" charset="0"/>
              </a:rPr>
              <a:t>keep moving</a:t>
            </a:r>
            <a:endParaRPr lang="nl-N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8006F-4B07-738A-BC4A-454F8D1A375A}"/>
              </a:ext>
            </a:extLst>
          </p:cNvPr>
          <p:cNvSpPr txBox="1"/>
          <p:nvPr/>
        </p:nvSpPr>
        <p:spPr>
          <a:xfrm>
            <a:off x="1284063" y="1282593"/>
            <a:ext cx="1136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Amasis MT Pro Black" panose="02040A04050005020304" pitchFamily="18" charset="0"/>
              </a:rPr>
              <a:t>Counter</a:t>
            </a:r>
            <a:endParaRPr lang="nl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D387E0-BBAA-1FB3-F217-40A3EDAC7A1E}"/>
              </a:ext>
            </a:extLst>
          </p:cNvPr>
          <p:cNvSpPr txBox="1"/>
          <p:nvPr/>
        </p:nvSpPr>
        <p:spPr>
          <a:xfrm>
            <a:off x="254644" y="1427943"/>
            <a:ext cx="706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Amasis MT Pro Black" panose="02040A04050005020304" pitchFamily="18" charset="0"/>
              </a:rPr>
              <a:t>Tell</a:t>
            </a:r>
            <a:endParaRPr lang="nl-NL" sz="18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73B5802-F707-2E15-E8C1-7C2353822C95}"/>
                  </a:ext>
                </a:extLst>
              </p14:cNvPr>
              <p14:cNvContentPartPr/>
              <p14:nvPr/>
            </p14:nvContentPartPr>
            <p14:xfrm>
              <a:off x="917645" y="1477639"/>
              <a:ext cx="379440" cy="178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73B5802-F707-2E15-E8C1-7C2353822C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525" y="1471519"/>
                <a:ext cx="391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913B044-1E06-7F24-01AC-FCD4878E00BE}"/>
                  </a:ext>
                </a:extLst>
              </p14:cNvPr>
              <p14:cNvContentPartPr/>
              <p14:nvPr/>
            </p14:nvContentPartPr>
            <p14:xfrm>
              <a:off x="2406965" y="1479439"/>
              <a:ext cx="348120" cy="204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913B044-1E06-7F24-01AC-FCD4878E00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0845" y="1473319"/>
                <a:ext cx="360360" cy="2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281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0C116-D622-AF3B-8D6C-245AE8B94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D5028-9F9E-52CF-6399-D689D258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50DC1-87F6-CA97-3D9C-962E4B66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C8C836-9430-24FA-C494-CD026274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">
            <a:off x="35637" y="246371"/>
            <a:ext cx="11522811" cy="1242025"/>
          </a:xfrm>
          <a:noFill/>
        </p:spPr>
        <p:txBody>
          <a:bodyPr anchor="t">
            <a:normAutofit/>
          </a:bodyPr>
          <a:lstStyle/>
          <a:p>
            <a:r>
              <a:rPr lang="en-GB" sz="4000" dirty="0">
                <a:latin typeface="Amasis MT Pro Black" panose="02040A04050005020304" pitchFamily="18" charset="0"/>
              </a:rPr>
              <a:t>Skill Expression</a:t>
            </a:r>
            <a:endParaRPr lang="nl-NL" sz="2400" dirty="0">
              <a:latin typeface="Amasis MT Pro Black" panose="02040A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D36C-EE22-C9EC-1767-8AD8506D0616}"/>
              </a:ext>
            </a:extLst>
          </p:cNvPr>
          <p:cNvSpPr txBox="1"/>
          <p:nvPr/>
        </p:nvSpPr>
        <p:spPr>
          <a:xfrm rot="225509">
            <a:off x="830580" y="1556426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Style = Power</a:t>
            </a:r>
          </a:p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Routing = Survival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5AFE0-0BEC-0E19-05C8-C8892666A87B}"/>
              </a:ext>
            </a:extLst>
          </p:cNvPr>
          <p:cNvSpPr txBox="1"/>
          <p:nvPr/>
        </p:nvSpPr>
        <p:spPr>
          <a:xfrm rot="21001399">
            <a:off x="8386213" y="2631994"/>
            <a:ext cx="2950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Build Style: chain drifts/jumps/near-misses = higher DPS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AFCA5-AD15-09E6-790A-803028F4B453}"/>
              </a:ext>
            </a:extLst>
          </p:cNvPr>
          <p:cNvSpPr txBox="1"/>
          <p:nvPr/>
        </p:nvSpPr>
        <p:spPr>
          <a:xfrm rot="21262126">
            <a:off x="5833600" y="1524470"/>
            <a:ext cx="36233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Timing: fire rockets at higher style rating or play safe.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8AAC19-20AA-BDF1-CC7D-159E2480A0B9}"/>
              </a:ext>
            </a:extLst>
          </p:cNvPr>
          <p:cNvSpPr txBox="1"/>
          <p:nvPr/>
        </p:nvSpPr>
        <p:spPr>
          <a:xfrm rot="436796">
            <a:off x="7945099" y="4389120"/>
            <a:ext cx="3623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Route choice: safe highway VS risky alleys</a:t>
            </a:r>
          </a:p>
        </p:txBody>
      </p:sp>
      <p:pic>
        <p:nvPicPr>
          <p:cNvPr id="20" name="Picture 19" descr="A yellow car with smoke coming out of the front&#10;&#10;AI-generated content may be incorrect.">
            <a:extLst>
              <a:ext uri="{FF2B5EF4-FFF2-40B4-BE49-F238E27FC236}">
                <a16:creationId xmlns:a16="http://schemas.microsoft.com/office/drawing/2014/main" id="{95133F8E-6FBC-8E37-C85A-960FE80B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3" y="2750857"/>
            <a:ext cx="4200153" cy="2511557"/>
          </a:xfrm>
          <a:prstGeom prst="rect">
            <a:avLst/>
          </a:prstGeom>
        </p:spPr>
      </p:pic>
      <p:pic>
        <p:nvPicPr>
          <p:cNvPr id="22" name="Picture 21" descr="A cartoon drawing of a rocket&#10;&#10;AI-generated content may be incorrect.">
            <a:extLst>
              <a:ext uri="{FF2B5EF4-FFF2-40B4-BE49-F238E27FC236}">
                <a16:creationId xmlns:a16="http://schemas.microsoft.com/office/drawing/2014/main" id="{3C9B41E9-AB01-12C2-2014-AB69CC7C7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86515" y="3229163"/>
            <a:ext cx="2276861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75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1D044-BDE0-C085-E20C-8A688EF8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98C21-1654-0FCA-5121-BD046C4F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F8A23-26E7-0768-7D18-95314A6E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9C5090-ECF1-B0F8-CCCC-BD156AC8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">
            <a:off x="35637" y="246371"/>
            <a:ext cx="11522811" cy="1242025"/>
          </a:xfrm>
          <a:noFill/>
        </p:spPr>
        <p:txBody>
          <a:bodyPr anchor="t">
            <a:normAutofit/>
          </a:bodyPr>
          <a:lstStyle/>
          <a:p>
            <a:r>
              <a:rPr lang="nl-NL" sz="4000" dirty="0">
                <a:latin typeface="Amasis MT Pro Black" panose="02040A04050005020304" pitchFamily="18" charset="0"/>
              </a:rPr>
              <a:t>Game Concept 3: ‘</a:t>
            </a:r>
            <a:r>
              <a:rPr lang="nl-NL" sz="4000" dirty="0" err="1">
                <a:latin typeface="Amasis MT Pro Black" panose="02040A04050005020304" pitchFamily="18" charset="0"/>
              </a:rPr>
              <a:t>Meandering</a:t>
            </a:r>
            <a:r>
              <a:rPr lang="nl-NL" sz="4000" dirty="0">
                <a:latin typeface="Amasis MT Pro Black" panose="02040A04050005020304" pitchFamily="18" charset="0"/>
              </a:rPr>
              <a:t> </a:t>
            </a:r>
            <a:r>
              <a:rPr lang="nl-NL" sz="4000" dirty="0" err="1">
                <a:latin typeface="Amasis MT Pro Black" panose="02040A04050005020304" pitchFamily="18" charset="0"/>
              </a:rPr>
              <a:t>siege</a:t>
            </a:r>
            <a:r>
              <a:rPr lang="nl-NL" sz="4000" dirty="0">
                <a:latin typeface="Amasis MT Pro Black" panose="02040A04050005020304" pitchFamily="18" charset="0"/>
              </a:rPr>
              <a:t>’</a:t>
            </a:r>
          </a:p>
        </p:txBody>
      </p:sp>
      <p:pic>
        <p:nvPicPr>
          <p:cNvPr id="12" name="Picture 11" descr="A black and white image of a ship and a boat&#10;&#10;AI-generated content may be incorrect.">
            <a:extLst>
              <a:ext uri="{FF2B5EF4-FFF2-40B4-BE49-F238E27FC236}">
                <a16:creationId xmlns:a16="http://schemas.microsoft.com/office/drawing/2014/main" id="{E799AAF8-CCEF-C63E-6747-BDC2B226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0" y="1675416"/>
            <a:ext cx="4820416" cy="4449614"/>
          </a:xfrm>
          <a:prstGeom prst="rect">
            <a:avLst/>
          </a:prstGeom>
        </p:spPr>
      </p:pic>
      <p:pic>
        <p:nvPicPr>
          <p:cNvPr id="16" name="Picture 15" descr="A cartoon of a castle&#10;&#10;AI-generated content may be incorrect.">
            <a:extLst>
              <a:ext uri="{FF2B5EF4-FFF2-40B4-BE49-F238E27FC236}">
                <a16:creationId xmlns:a16="http://schemas.microsoft.com/office/drawing/2014/main" id="{FCA6B122-79F5-227D-3578-141518EC1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76" y="867383"/>
            <a:ext cx="3453898" cy="40727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0883D3-C664-DE91-AF23-9807BCBCF22E}"/>
              </a:ext>
            </a:extLst>
          </p:cNvPr>
          <p:cNvSpPr txBox="1"/>
          <p:nvPr/>
        </p:nvSpPr>
        <p:spPr>
          <a:xfrm rot="21373300">
            <a:off x="1198377" y="4956014"/>
            <a:ext cx="356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You build on the move while the dragon hunts you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36416-022A-54BF-7558-F810D3C0430C}"/>
              </a:ext>
            </a:extLst>
          </p:cNvPr>
          <p:cNvSpPr txBox="1"/>
          <p:nvPr/>
        </p:nvSpPr>
        <p:spPr>
          <a:xfrm rot="225509">
            <a:off x="1023924" y="1557530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Mobile Siege: Walking Castle Vs Dragon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44CF8-396F-0917-925B-B11068BB2274}"/>
              </a:ext>
            </a:extLst>
          </p:cNvPr>
          <p:cNvSpPr txBox="1"/>
          <p:nvPr/>
        </p:nvSpPr>
        <p:spPr>
          <a:xfrm rot="289718">
            <a:off x="7663728" y="4898456"/>
            <a:ext cx="356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Dragon harasses you and the final fight tests your build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26B95-B733-E15E-1CFA-1C239A387C39}"/>
              </a:ext>
            </a:extLst>
          </p:cNvPr>
          <p:cNvSpPr txBox="1"/>
          <p:nvPr/>
        </p:nvSpPr>
        <p:spPr>
          <a:xfrm>
            <a:off x="1261415" y="6259691"/>
            <a:ext cx="368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masis MT Pro Black" panose="02040A04050005020304" pitchFamily="18" charset="0"/>
              </a:rPr>
              <a:t>Win by grounding the dragon and finishing it.</a:t>
            </a:r>
            <a:endParaRPr lang="nl-NL" sz="1200" dirty="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968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2C027-15DF-9B97-2A81-2ECCAAD208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10/9/2025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3F276-D83E-3488-181B-97A27B1D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3" name="Picture 12" descr="A purple dragon head with orange eyes&#10;&#10;AI-generated content may be incorrect.">
            <a:extLst>
              <a:ext uri="{FF2B5EF4-FFF2-40B4-BE49-F238E27FC236}">
                <a16:creationId xmlns:a16="http://schemas.microsoft.com/office/drawing/2014/main" id="{5F481CBF-5E0D-B205-5651-1AC1774CE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92" r="-3589" b="-840"/>
          <a:stretch>
            <a:fillRect/>
          </a:stretch>
        </p:blipFill>
        <p:spPr>
          <a:xfrm>
            <a:off x="7938901" y="2196000"/>
            <a:ext cx="3240000" cy="3384000"/>
          </a:xfrm>
          <a:prstGeom prst="rect">
            <a:avLst/>
          </a:prstGeom>
        </p:spPr>
      </p:pic>
      <p:pic>
        <p:nvPicPr>
          <p:cNvPr id="3" name="Picture 2" descr="A cartoon of a tank&#10;&#10;AI-generated content may be incorrect.">
            <a:extLst>
              <a:ext uri="{FF2B5EF4-FFF2-40B4-BE49-F238E27FC236}">
                <a16:creationId xmlns:a16="http://schemas.microsoft.com/office/drawing/2014/main" id="{6A203E0C-7D27-4675-F6BC-25FBF92F4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-36" r="44370" b="-36"/>
          <a:stretch>
            <a:fillRect/>
          </a:stretch>
        </p:blipFill>
        <p:spPr>
          <a:xfrm flipH="1">
            <a:off x="519882" y="3646931"/>
            <a:ext cx="3276000" cy="2593853"/>
          </a:xfrm>
          <a:prstGeom prst="rect">
            <a:avLst/>
          </a:prstGeom>
        </p:spPr>
      </p:pic>
      <p:pic>
        <p:nvPicPr>
          <p:cNvPr id="5" name="Picture 4" descr="A cartoon of a tank&#10;&#10;AI-generated content may be incorrect.">
            <a:extLst>
              <a:ext uri="{FF2B5EF4-FFF2-40B4-BE49-F238E27FC236}">
                <a16:creationId xmlns:a16="http://schemas.microsoft.com/office/drawing/2014/main" id="{F0B4C53F-7151-3FAB-D419-AD5F2399B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1" t="-36" r="-13810" b="-2744"/>
          <a:stretch>
            <a:fillRect/>
          </a:stretch>
        </p:blipFill>
        <p:spPr>
          <a:xfrm>
            <a:off x="3684001" y="919641"/>
            <a:ext cx="3420000" cy="2664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1E00E6-3097-470C-A004-6B152C9AD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">
            <a:off x="30871" y="244417"/>
            <a:ext cx="11751585" cy="697821"/>
          </a:xfrm>
          <a:noFill/>
        </p:spPr>
        <p:txBody>
          <a:bodyPr anchor="t">
            <a:normAutofit fontScale="90000"/>
          </a:bodyPr>
          <a:lstStyle/>
          <a:p>
            <a:r>
              <a:rPr lang="en-GB" sz="4000" dirty="0">
                <a:latin typeface="Amasis MT Pro Black" panose="02040A04050005020304" pitchFamily="18" charset="0"/>
              </a:rPr>
              <a:t>Fight Flow </a:t>
            </a:r>
            <a:r>
              <a:rPr lang="en-GB" sz="1800" dirty="0">
                <a:latin typeface="Amasis MT Pro Black" panose="02040A04050005020304" pitchFamily="18" charset="0"/>
              </a:rPr>
              <a:t>(Roam – Harras – repel – build/advance – repeat - final showdown)</a:t>
            </a:r>
            <a:endParaRPr lang="nl-NL" sz="1800" dirty="0">
              <a:latin typeface="Amasis MT Pro Black" panose="02040A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9A023-B6AC-41C4-C595-13C1A79D9AEC}"/>
              </a:ext>
            </a:extLst>
          </p:cNvPr>
          <p:cNvSpPr txBox="1"/>
          <p:nvPr/>
        </p:nvSpPr>
        <p:spPr>
          <a:xfrm rot="344727">
            <a:off x="3813305" y="4263490"/>
            <a:ext cx="356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You build on the move while the dragon hunts you</a:t>
            </a:r>
            <a:endParaRPr lang="nl-NL" b="1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FAE3B-98A2-D085-EACB-DE0C1C1AEBC8}"/>
              </a:ext>
            </a:extLst>
          </p:cNvPr>
          <p:cNvSpPr txBox="1"/>
          <p:nvPr/>
        </p:nvSpPr>
        <p:spPr>
          <a:xfrm rot="496200">
            <a:off x="318933" y="1311542"/>
            <a:ext cx="127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masis MT Pro Black" panose="02040A04050005020304" pitchFamily="18" charset="0"/>
              </a:rPr>
              <a:t>Roam</a:t>
            </a:r>
            <a:endParaRPr lang="nl-NL" sz="24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E7A04-A678-9EA3-4D44-51EC7645483A}"/>
              </a:ext>
            </a:extLst>
          </p:cNvPr>
          <p:cNvSpPr txBox="1"/>
          <p:nvPr/>
        </p:nvSpPr>
        <p:spPr>
          <a:xfrm rot="228606">
            <a:off x="257270" y="1848112"/>
            <a:ext cx="134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Free movement</a:t>
            </a:r>
            <a:endParaRPr lang="nl-NL" sz="16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CC0280-50A1-B934-8060-DB7E778E5440}"/>
              </a:ext>
            </a:extLst>
          </p:cNvPr>
          <p:cNvSpPr txBox="1"/>
          <p:nvPr/>
        </p:nvSpPr>
        <p:spPr>
          <a:xfrm rot="172693">
            <a:off x="133182" y="2991289"/>
            <a:ext cx="158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Gather parts</a:t>
            </a:r>
            <a:endParaRPr lang="nl-NL" sz="16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1CD02-804B-8384-83E1-91588CE0E8F9}"/>
              </a:ext>
            </a:extLst>
          </p:cNvPr>
          <p:cNvSpPr txBox="1"/>
          <p:nvPr/>
        </p:nvSpPr>
        <p:spPr>
          <a:xfrm rot="21230266">
            <a:off x="1480251" y="2349282"/>
            <a:ext cx="134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Clear enemies</a:t>
            </a:r>
            <a:endParaRPr lang="nl-NL" sz="16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DC21F-17DD-9BCC-D024-CC7879C5BC68}"/>
              </a:ext>
            </a:extLst>
          </p:cNvPr>
          <p:cNvSpPr txBox="1"/>
          <p:nvPr/>
        </p:nvSpPr>
        <p:spPr>
          <a:xfrm rot="473910">
            <a:off x="1939172" y="3249956"/>
            <a:ext cx="134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Find safe route</a:t>
            </a:r>
            <a:endParaRPr lang="nl-NL" sz="1600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B3E37A5-F4AB-9B32-18FB-E7586C466F71}"/>
                  </a:ext>
                </a:extLst>
              </p14:cNvPr>
              <p14:cNvContentPartPr/>
              <p14:nvPr/>
            </p14:nvContentPartPr>
            <p14:xfrm>
              <a:off x="166055" y="1924719"/>
              <a:ext cx="127800" cy="128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B3E37A5-F4AB-9B32-18FB-E7586C466F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935" y="1918599"/>
                <a:ext cx="140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894ED9D-D62D-C94C-1E3D-D0C942B29DF9}"/>
                  </a:ext>
                </a:extLst>
              </p14:cNvPr>
              <p14:cNvContentPartPr/>
              <p14:nvPr/>
            </p14:nvContentPartPr>
            <p14:xfrm>
              <a:off x="1322015" y="2538159"/>
              <a:ext cx="162720" cy="162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894ED9D-D62D-C94C-1E3D-D0C942B29D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5895" y="2532039"/>
                <a:ext cx="1749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DAE63DA-4299-CBE9-AD0B-8913A4730690}"/>
                  </a:ext>
                </a:extLst>
              </p14:cNvPr>
              <p14:cNvContentPartPr/>
              <p14:nvPr/>
            </p14:nvContentPartPr>
            <p14:xfrm>
              <a:off x="49055" y="3059799"/>
              <a:ext cx="147240" cy="147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DAE63DA-4299-CBE9-AD0B-8913A47306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935" y="3053679"/>
                <a:ext cx="1594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AF79D1A-8E56-B39B-C36C-6C05F90583A0}"/>
                  </a:ext>
                </a:extLst>
              </p14:cNvPr>
              <p14:cNvContentPartPr/>
              <p14:nvPr/>
            </p14:nvContentPartPr>
            <p14:xfrm>
              <a:off x="1858055" y="3262479"/>
              <a:ext cx="146520" cy="146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AF79D1A-8E56-B39B-C36C-6C05F90583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51935" y="3256359"/>
                <a:ext cx="158760" cy="15876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471E57E-E9D3-45FA-775A-E2C6A4064E97}"/>
              </a:ext>
            </a:extLst>
          </p:cNvPr>
          <p:cNvSpPr txBox="1"/>
          <p:nvPr/>
        </p:nvSpPr>
        <p:spPr>
          <a:xfrm rot="344727">
            <a:off x="7831295" y="1338689"/>
            <a:ext cx="356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masis MT Pro Black" panose="02040A04050005020304" pitchFamily="18" charset="0"/>
              </a:rPr>
              <a:t>Deal enough damage to make it retreat</a:t>
            </a:r>
            <a:endParaRPr lang="nl-NL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77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12311</TotalTime>
  <Words>527</Words>
  <Application>Microsoft Office PowerPoint</Application>
  <PresentationFormat>Widescreen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Amasis MT Pro Black</vt:lpstr>
      <vt:lpstr>Aptos</vt:lpstr>
      <vt:lpstr>Arial</vt:lpstr>
      <vt:lpstr>Neue Haas Grotesk Text Pro</vt:lpstr>
      <vt:lpstr>OasisVTI</vt:lpstr>
      <vt:lpstr>GAME CONCEPTS PITCH</vt:lpstr>
      <vt:lpstr>Game Concept 1: ‘mass of slime’</vt:lpstr>
      <vt:lpstr>Fight Flow Predict/tell – Choose size – engage – reposition - resize </vt:lpstr>
      <vt:lpstr>Skill expression</vt:lpstr>
      <vt:lpstr>Game Concept 2: ‘Tokyo park’</vt:lpstr>
      <vt:lpstr>Fight Flow (attacks - Counters, phases, style)</vt:lpstr>
      <vt:lpstr>Skill Expression</vt:lpstr>
      <vt:lpstr>Game Concept 3: ‘Meandering siege’</vt:lpstr>
      <vt:lpstr>Fight Flow (Roam – Harras – repel – build/advance – repeat - final showdown)</vt:lpstr>
      <vt:lpstr>Skill Expression Smart windows. Smart routes. Smart builds </vt:lpstr>
      <vt:lpstr>Thank 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bullseye 240</dc:creator>
  <cp:lastModifiedBy>bullseye 240</cp:lastModifiedBy>
  <cp:revision>2</cp:revision>
  <dcterms:created xsi:type="dcterms:W3CDTF">2025-09-25T13:26:01Z</dcterms:created>
  <dcterms:modified xsi:type="dcterms:W3CDTF">2025-10-09T04:23:35Z</dcterms:modified>
</cp:coreProperties>
</file>